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7C17A-164A-4851-B319-804B75D3997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420B8-C71E-4473-A751-D6739B17C0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20B8-C71E-4473-A751-D6739B17C04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8C1CA1-9929-4851-89C4-FFDD5FD7B7D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695B5D-0A60-4893-A81C-8391D1932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:\Users\tanja\Desktop\pablo-pikaso-642x336.jpg"/>
          <p:cNvPicPr>
            <a:picLocks noGrp="1"/>
          </p:cNvPicPr>
          <p:nvPr>
            <p:ph type="pic" idx="1"/>
          </p:nvPr>
        </p:nvPicPr>
        <p:blipFill>
          <a:blip r:embed="rId2"/>
          <a:srcRect l="21681" r="21681"/>
          <a:stretch>
            <a:fillRect/>
          </a:stretch>
        </p:blipFill>
        <p:spPr bwMode="auto">
          <a:xfrm>
            <a:off x="428596" y="285728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anja\Desktop\Slika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181473" cy="430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786478"/>
          </a:xfrm>
        </p:spPr>
        <p:txBody>
          <a:bodyPr>
            <a:normAutofit fontScale="40000" lnSpcReduction="20000"/>
          </a:bodyPr>
          <a:lstStyle/>
          <a:p>
            <a:pPr fontAlgn="t"/>
            <a:r>
              <a:rPr lang="vi-VN" sz="6000" dirty="0" smtClean="0"/>
              <a:t>Pikasovo puno ime se sastoji od 23 reči, a nazvan je po raznim svecima i rođacima.</a:t>
            </a:r>
          </a:p>
          <a:p>
            <a:pPr fontAlgn="t"/>
            <a:r>
              <a:rPr lang="vi-VN" sz="6000" dirty="0" smtClean="0"/>
              <a:t>Prema jednoj legendi, prva reč koju je izgovorio kao beba bila je „olovka“.</a:t>
            </a:r>
          </a:p>
          <a:p>
            <a:pPr fontAlgn="t"/>
            <a:r>
              <a:rPr lang="vi-VN" sz="6000" dirty="0" smtClean="0"/>
              <a:t>Svoju prvu sliku je naslikao kada mu je bilo samo 9 godina.</a:t>
            </a:r>
          </a:p>
          <a:p>
            <a:pPr fontAlgn="t"/>
            <a:r>
              <a:rPr lang="vi-VN" sz="6000" dirty="0" smtClean="0"/>
              <a:t>Kružile su glasine za vreme njegovog života da je, zapravo, bio levoruk.</a:t>
            </a:r>
          </a:p>
          <a:p>
            <a:pPr fontAlgn="t"/>
            <a:r>
              <a:rPr lang="vi-VN" sz="6000" dirty="0" smtClean="0">
                <a:latin typeface="+mj-lt"/>
              </a:rPr>
              <a:t>Prvi posao mu je dao trgovac umetničkim delima, Per Menah.</a:t>
            </a:r>
          </a:p>
          <a:p>
            <a:pPr fontAlgn="t"/>
            <a:r>
              <a:rPr lang="vi-VN" sz="6000" dirty="0" smtClean="0">
                <a:latin typeface="+mj-lt"/>
              </a:rPr>
              <a:t>Pikasova dela se danas nalaze u muzejima širom sveta.</a:t>
            </a:r>
          </a:p>
          <a:p>
            <a:pPr fontAlgn="t"/>
            <a:r>
              <a:rPr lang="vi-VN" sz="6000" dirty="0" smtClean="0">
                <a:latin typeface="+mj-lt"/>
              </a:rPr>
              <a:t>Godine 1917. bio je član Ruskog baleta koji je nastupao u Rimu.</a:t>
            </a:r>
          </a:p>
          <a:p>
            <a:pPr fontAlgn="t"/>
            <a:r>
              <a:rPr lang="vi-VN" sz="6000" dirty="0" smtClean="0">
                <a:latin typeface="+mj-lt"/>
              </a:rPr>
              <a:t>Imao je četvoro dece koje su mu podarile tri različite žene.</a:t>
            </a:r>
            <a:endParaRPr lang="sr-Latn-RS" sz="6000" dirty="0" smtClean="0">
              <a:latin typeface="+mj-lt"/>
            </a:endParaRPr>
          </a:p>
          <a:p>
            <a:pPr fontAlgn="t"/>
            <a:r>
              <a:rPr lang="en-US" sz="6000" dirty="0" smtClean="0">
                <a:latin typeface="+mj-lt"/>
              </a:rPr>
              <a:t> </a:t>
            </a:r>
            <a:r>
              <a:rPr lang="sr-Latn-RS" sz="6000" dirty="0" smtClean="0">
                <a:latin typeface="+mj-lt"/>
              </a:rPr>
              <a:t>N</a:t>
            </a:r>
            <a:r>
              <a:rPr lang="en-US" sz="6000" dirty="0" err="1" smtClean="0">
                <a:latin typeface="+mj-lt"/>
              </a:rPr>
              <a:t>aslikao</a:t>
            </a:r>
            <a:r>
              <a:rPr lang="en-US" sz="6000" dirty="0" smtClean="0">
                <a:latin typeface="+mj-lt"/>
              </a:rPr>
              <a:t> je </a:t>
            </a:r>
            <a:r>
              <a:rPr lang="en-US" sz="6000" dirty="0" err="1" smtClean="0">
                <a:latin typeface="+mj-lt"/>
              </a:rPr>
              <a:t>oko</a:t>
            </a:r>
            <a:r>
              <a:rPr lang="en-US" sz="6000" dirty="0" smtClean="0">
                <a:latin typeface="+mj-lt"/>
              </a:rPr>
              <a:t> 13,5 </a:t>
            </a:r>
            <a:r>
              <a:rPr lang="en-US" sz="6000" dirty="0" err="1" smtClean="0">
                <a:latin typeface="+mj-lt"/>
              </a:rPr>
              <a:t>hiljada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slika,hiljadu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grafija</a:t>
            </a:r>
            <a:r>
              <a:rPr lang="en-US" sz="6000" dirty="0" smtClean="0">
                <a:latin typeface="+mj-lt"/>
              </a:rPr>
              <a:t>, 34 </a:t>
            </a:r>
            <a:r>
              <a:rPr lang="en-US" sz="6000" dirty="0" err="1" smtClean="0">
                <a:latin typeface="+mj-lt"/>
              </a:rPr>
              <a:t>hiljade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ilustarcija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za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knjige</a:t>
            </a:r>
            <a:r>
              <a:rPr lang="en-US" sz="6000" dirty="0" smtClean="0">
                <a:latin typeface="+mj-lt"/>
              </a:rPr>
              <a:t> I 300 </a:t>
            </a:r>
            <a:r>
              <a:rPr lang="en-US" sz="6000" dirty="0" err="1" smtClean="0">
                <a:latin typeface="+mj-lt"/>
              </a:rPr>
              <a:t>skulptura</a:t>
            </a:r>
            <a:r>
              <a:rPr lang="en-US" sz="6000" dirty="0" smtClean="0">
                <a:latin typeface="+mj-lt"/>
              </a:rPr>
              <a:t>.</a:t>
            </a:r>
            <a:endParaRPr lang="sr-Latn-RS" sz="6000" dirty="0" smtClean="0">
              <a:latin typeface="+mj-lt"/>
            </a:endParaRPr>
          </a:p>
          <a:p>
            <a:pPr fontAlgn="t"/>
            <a:r>
              <a:rPr lang="en-US" sz="6000" dirty="0" err="1" smtClean="0">
                <a:latin typeface="+mj-lt"/>
              </a:rPr>
              <a:t>Doživeo</a:t>
            </a:r>
            <a:r>
              <a:rPr lang="en-US" sz="6000" dirty="0" smtClean="0">
                <a:latin typeface="+mj-lt"/>
              </a:rPr>
              <a:t> je </a:t>
            </a:r>
            <a:r>
              <a:rPr lang="en-US" sz="6000" dirty="0" err="1" smtClean="0">
                <a:latin typeface="+mj-lt"/>
              </a:rPr>
              <a:t>da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ima</a:t>
            </a:r>
            <a:r>
              <a:rPr lang="en-US" sz="6000" dirty="0" smtClean="0">
                <a:latin typeface="+mj-lt"/>
              </a:rPr>
              <a:t> I </a:t>
            </a:r>
            <a:r>
              <a:rPr lang="en-US" sz="6000" dirty="0" err="1" smtClean="0">
                <a:latin typeface="+mj-lt"/>
              </a:rPr>
              <a:t>izložbu</a:t>
            </a:r>
            <a:r>
              <a:rPr lang="en-US" sz="6000" dirty="0" smtClean="0">
                <a:latin typeface="+mj-lt"/>
              </a:rPr>
              <a:t> u </a:t>
            </a:r>
            <a:r>
              <a:rPr lang="en-US" sz="6000" dirty="0" err="1" smtClean="0">
                <a:latin typeface="+mj-lt"/>
              </a:rPr>
              <a:t>Luvru</a:t>
            </a:r>
            <a:r>
              <a:rPr lang="en-US" sz="6000" dirty="0" smtClean="0">
                <a:latin typeface="+mj-lt"/>
              </a:rPr>
              <a:t> 1971. </a:t>
            </a:r>
            <a:r>
              <a:rPr lang="en-US" sz="6000" dirty="0" err="1" smtClean="0">
                <a:latin typeface="+mj-lt"/>
              </a:rPr>
              <a:t>za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svoj</a:t>
            </a:r>
            <a:r>
              <a:rPr lang="en-US" sz="6000" dirty="0" smtClean="0">
                <a:latin typeface="+mj-lt"/>
              </a:rPr>
              <a:t> 90 </a:t>
            </a:r>
            <a:r>
              <a:rPr lang="en-US" sz="6000" dirty="0" err="1" smtClean="0">
                <a:latin typeface="+mj-lt"/>
              </a:rPr>
              <a:t>rođendan</a:t>
            </a:r>
            <a:r>
              <a:rPr lang="en-US" sz="6000" dirty="0" smtClean="0">
                <a:latin typeface="+mj-lt"/>
              </a:rPr>
              <a:t> I pre </a:t>
            </a:r>
            <a:r>
              <a:rPr lang="en-US" sz="6000" dirty="0" err="1" smtClean="0">
                <a:latin typeface="+mj-lt"/>
              </a:rPr>
              <a:t>njega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ni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jedan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živ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umetnik</a:t>
            </a:r>
            <a:r>
              <a:rPr lang="en-US" sz="6000" dirty="0" smtClean="0">
                <a:latin typeface="+mj-lt"/>
              </a:rPr>
              <a:t> </a:t>
            </a:r>
            <a:r>
              <a:rPr lang="en-US" sz="6000" dirty="0" err="1" smtClean="0">
                <a:latin typeface="+mj-lt"/>
              </a:rPr>
              <a:t>nije</a:t>
            </a:r>
            <a:r>
              <a:rPr lang="en-US" sz="6000" dirty="0" smtClean="0">
                <a:latin typeface="+mj-lt"/>
              </a:rPr>
              <a:t> to </a:t>
            </a:r>
            <a:r>
              <a:rPr lang="en-US" sz="6000" dirty="0" err="1" smtClean="0">
                <a:latin typeface="+mj-lt"/>
              </a:rPr>
              <a:t>doživeo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vi-V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 fontScale="90000"/>
          </a:bodyPr>
          <a:lstStyle/>
          <a:p>
            <a:pPr fontAlgn="t"/>
            <a:r>
              <a:rPr b="1" smtClean="0"/>
              <a:t>Zanimljivosti o Pikasu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cak-s-lulom-pikaso-ficer-830x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25"/>
            <a:ext cx="8286808" cy="48577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‚    HVALA NA PAŽNJI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8305800" cy="4643470"/>
          </a:xfrm>
        </p:spPr>
        <p:txBody>
          <a:bodyPr/>
          <a:lstStyle/>
          <a:p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>
                <a:solidFill>
                  <a:schemeClr val="bg1"/>
                </a:solidFill>
              </a:rPr>
              <a:t>PABLO PIKASO</a:t>
            </a:r>
            <a:br>
              <a:rPr sz="2800" smtClean="0">
                <a:solidFill>
                  <a:schemeClr val="bg1"/>
                </a:solidFill>
              </a:rPr>
            </a:br>
            <a:r>
              <a:rPr lang="vi-VN" sz="2800" dirty="0" smtClean="0">
                <a:solidFill>
                  <a:schemeClr val="bg1"/>
                </a:solidFill>
              </a:rPr>
              <a:t>Rođen je 25. oktobra 1881. godine u Malagi, u Španiji, kao prvo dete u porodici. Otac mu je bio slikar, a radio je kao profesor crtanja u jednoj školi u Malagi. Pikaso je još od malih nogu počeo da usvaja od oca slikarske veštine, a kada mu je bilo 13 godina, već je bio veštiji slikar od oca. Ubrzo je izgubio volju za školom, i umesto da pohađa časove, dane je provodio crtajući. Kada se sa porodicom preselio u Barselonu 1895. godine, Pikaso, kao četrnaestogodišnjak, upisuje Akademiju lepe umetnosti.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/>
              <a:t>Dve godine kasnije se seli u Madrid, gde pohađa Kraljevsku akademiju San Fernando. Međutim, nije mu se svidelo što je akcenat Akademije bio na klasičnim predmetima, pa je ponovo počeo da izbegava časove, lutajući ulicama grada i slikajući ono što vidi, uglavnom cigane, prosjake i prostitutke. Već 1899. godine se vraća u Barselonu, i tamo počinje da proučava istoriju umetnosti i savremenu umetnost. U Barseloni se, takođe, združio s umetnicima i intelektualcima koji su se okupljali u kafiću „Četiri mačke“. Inspirisan anarhistima koje je tamo sretao, Pikaso odlučno odstupa od klasičnih tehnika kojima su ga učili, i započinje proces eksperimentisanja, koji će trajati čitav njegov život. Ubrzo napušta Barselonu i odlazi u Pariz, gde nastaju njegova najveća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>„Slikarastvo je samo drugi način da vodite dnevnik.“</a:t>
            </a:r>
            <a:r>
              <a:rPr smtClean="0"/>
              <a:t> – </a:t>
            </a:r>
            <a:r>
              <a:rPr i="1" smtClean="0"/>
              <a:t>Pablo Pikaso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U </a:t>
            </a:r>
            <a:r>
              <a:rPr lang="en-US" dirty="0" err="1" smtClean="0"/>
              <a:t>svom</a:t>
            </a:r>
            <a:r>
              <a:rPr lang="en-US" dirty="0" smtClean="0"/>
              <a:t> </a:t>
            </a:r>
            <a:r>
              <a:rPr lang="en-US" dirty="0" err="1" smtClean="0"/>
              <a:t>Plavom</a:t>
            </a:r>
            <a:r>
              <a:rPr lang="en-US" dirty="0" smtClean="0"/>
              <a:t> </a:t>
            </a:r>
            <a:r>
              <a:rPr lang="en-US" dirty="0" err="1" smtClean="0"/>
              <a:t>razdoblju</a:t>
            </a:r>
            <a:r>
              <a:rPr lang="en-US" dirty="0" smtClean="0"/>
              <a:t> </a:t>
            </a:r>
            <a:r>
              <a:rPr lang="en-US" dirty="0" err="1" smtClean="0"/>
              <a:t>slikao</a:t>
            </a:r>
            <a:r>
              <a:rPr lang="en-US" dirty="0" smtClean="0"/>
              <a:t> je </a:t>
            </a:r>
            <a:r>
              <a:rPr lang="en-US" dirty="0" err="1" smtClean="0"/>
              <a:t>prvenstveno</a:t>
            </a:r>
            <a:r>
              <a:rPr lang="en-US" dirty="0" smtClean="0"/>
              <a:t> </a:t>
            </a:r>
            <a:r>
              <a:rPr lang="en-US" dirty="0" err="1" smtClean="0"/>
              <a:t>siromahe</a:t>
            </a:r>
            <a:r>
              <a:rPr lang="en-US" dirty="0" smtClean="0"/>
              <a:t>. </a:t>
            </a:r>
            <a:r>
              <a:rPr lang="en-US" dirty="0" err="1" smtClean="0"/>
              <a:t>Slikama</a:t>
            </a:r>
            <a:r>
              <a:rPr lang="en-US" dirty="0" smtClean="0"/>
              <a:t> </a:t>
            </a:r>
            <a:r>
              <a:rPr lang="en-US" dirty="0" err="1" smtClean="0"/>
              <a:t>dominiraju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nijanse</a:t>
            </a:r>
            <a:r>
              <a:rPr lang="en-US" dirty="0" smtClean="0"/>
              <a:t> </a:t>
            </a:r>
            <a:r>
              <a:rPr lang="en-US" dirty="0" err="1" smtClean="0"/>
              <a:t>plave</a:t>
            </a:r>
            <a:r>
              <a:rPr lang="en-US" dirty="0" smtClean="0"/>
              <a:t> </a:t>
            </a:r>
            <a:r>
              <a:rPr lang="en-US" dirty="0" err="1" smtClean="0"/>
              <a:t>boje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ostavljaju</a:t>
            </a:r>
            <a:r>
              <a:rPr lang="en-US" dirty="0" smtClean="0"/>
              <a:t> </a:t>
            </a:r>
            <a:r>
              <a:rPr lang="en-US" dirty="0" err="1" smtClean="0"/>
              <a:t>melanholičan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posmatrača</a:t>
            </a:r>
            <a:r>
              <a:rPr lang="en-US" dirty="0" smtClean="0"/>
              <a:t>.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najpopularnija</a:t>
            </a:r>
            <a:r>
              <a:rPr lang="en-US" dirty="0" smtClean="0"/>
              <a:t> </a:t>
            </a:r>
            <a:r>
              <a:rPr lang="en-US" dirty="0" err="1" smtClean="0"/>
              <a:t>umetnička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20. </a:t>
            </a:r>
            <a:r>
              <a:rPr lang="en-US" dirty="0" err="1" smtClean="0"/>
              <a:t>veka</a:t>
            </a:r>
            <a:r>
              <a:rPr lang="en-US" dirty="0" smtClean="0"/>
              <a:t>, a </a:t>
            </a:r>
            <a:r>
              <a:rPr lang="en-US" dirty="0" err="1" smtClean="0"/>
              <a:t>neka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 </a:t>
            </a:r>
            <a:r>
              <a:rPr lang="en-US" b="1" dirty="0" smtClean="0"/>
              <a:t>“</a:t>
            </a:r>
            <a:r>
              <a:rPr lang="en-US" b="1" dirty="0" err="1" smtClean="0"/>
              <a:t>Stari</a:t>
            </a:r>
            <a:r>
              <a:rPr lang="en-US" b="1" dirty="0" smtClean="0"/>
              <a:t> </a:t>
            </a:r>
            <a:r>
              <a:rPr lang="en-US" b="1" dirty="0" err="1" smtClean="0"/>
              <a:t>gitarista</a:t>
            </a:r>
            <a:r>
              <a:rPr lang="en-US" b="1" dirty="0" smtClean="0"/>
              <a:t>”,  “</a:t>
            </a:r>
            <a:r>
              <a:rPr lang="en-US" b="1" dirty="0" err="1" smtClean="0"/>
              <a:t>Skroman</a:t>
            </a:r>
            <a:r>
              <a:rPr lang="en-US" b="1" dirty="0" smtClean="0"/>
              <a:t> </a:t>
            </a:r>
            <a:r>
              <a:rPr lang="en-US" b="1" dirty="0" err="1" smtClean="0"/>
              <a:t>obrok</a:t>
            </a:r>
            <a:r>
              <a:rPr lang="en-US" b="1" dirty="0" smtClean="0"/>
              <a:t>” </a:t>
            </a:r>
            <a:r>
              <a:rPr lang="en-US" b="1" dirty="0" err="1" smtClean="0"/>
              <a:t>i</a:t>
            </a:r>
            <a:r>
              <a:rPr lang="en-US" b="1" dirty="0" smtClean="0"/>
              <a:t> “</a:t>
            </a:r>
            <a:r>
              <a:rPr lang="en-US" b="1" dirty="0" err="1" smtClean="0"/>
              <a:t>Obrok</a:t>
            </a:r>
            <a:r>
              <a:rPr lang="en-US" b="1" dirty="0" smtClean="0"/>
              <a:t> </a:t>
            </a:r>
            <a:r>
              <a:rPr lang="en-US" b="1" dirty="0" err="1" smtClean="0"/>
              <a:t>slepca</a:t>
            </a:r>
            <a:r>
              <a:rPr lang="en-US" b="1" dirty="0" smtClean="0"/>
              <a:t>”.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>
            <a:normAutofit fontScale="90000"/>
          </a:bodyPr>
          <a:lstStyle/>
          <a:p>
            <a:r>
              <a:rPr b="1" smtClean="0"/>
              <a:t/>
            </a:r>
            <a:br>
              <a:rPr b="1" smtClean="0"/>
            </a:br>
            <a:r>
              <a:rPr b="1" smtClean="0"/>
              <a:t> Stvaralaštvo</a:t>
            </a:r>
            <a:endParaRPr lang="en-US" dirty="0"/>
          </a:p>
        </p:txBody>
      </p:sp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57628"/>
            <a:ext cx="2286016" cy="2628900"/>
          </a:xfrm>
          <a:prstGeom prst="rect">
            <a:avLst/>
          </a:prstGeom>
        </p:spPr>
      </p:pic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786190"/>
            <a:ext cx="2428892" cy="2643206"/>
          </a:xfrm>
          <a:prstGeom prst="rect">
            <a:avLst/>
          </a:prstGeom>
        </p:spPr>
      </p:pic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786190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r>
              <a:rPr lang="en-US" dirty="0" err="1" smtClean="0"/>
              <a:t>Ružičasto</a:t>
            </a:r>
            <a:r>
              <a:rPr lang="en-US" dirty="0" smtClean="0"/>
              <a:t> </a:t>
            </a:r>
            <a:r>
              <a:rPr lang="en-US" dirty="0" err="1" smtClean="0"/>
              <a:t>razdoblje</a:t>
            </a:r>
            <a:r>
              <a:rPr lang="en-US" dirty="0" smtClean="0"/>
              <a:t>, </a:t>
            </a:r>
            <a:r>
              <a:rPr lang="en-US" dirty="0" err="1" smtClean="0"/>
              <a:t>karakterišu</a:t>
            </a:r>
            <a:r>
              <a:rPr lang="en-US" dirty="0" smtClean="0"/>
              <a:t> </a:t>
            </a:r>
            <a:r>
              <a:rPr lang="en-US" dirty="0" err="1" smtClean="0"/>
              <a:t>svetlije</a:t>
            </a:r>
            <a:r>
              <a:rPr lang="en-US" dirty="0" smtClean="0"/>
              <a:t> </a:t>
            </a:r>
            <a:r>
              <a:rPr lang="en-US" dirty="0" err="1" smtClean="0"/>
              <a:t>boje</a:t>
            </a:r>
            <a:r>
              <a:rPr lang="en-US" dirty="0" smtClean="0"/>
              <a:t> , a </a:t>
            </a:r>
            <a:r>
              <a:rPr lang="en-US" dirty="0" err="1" smtClean="0"/>
              <a:t>glavna</a:t>
            </a:r>
            <a:r>
              <a:rPr lang="en-US" dirty="0" smtClean="0"/>
              <a:t> </a:t>
            </a:r>
            <a:r>
              <a:rPr lang="en-US" dirty="0" err="1" smtClean="0"/>
              <a:t>tematika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potiče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cirkuskog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. </a:t>
            </a:r>
            <a:r>
              <a:rPr lang="en-US" dirty="0" err="1" smtClean="0"/>
              <a:t>Najpoznatije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 je “</a:t>
            </a:r>
            <a:r>
              <a:rPr lang="en-US" b="1" dirty="0" err="1" smtClean="0"/>
              <a:t>Porodica</a:t>
            </a:r>
            <a:r>
              <a:rPr lang="en-US" b="1" dirty="0" smtClean="0"/>
              <a:t> </a:t>
            </a:r>
            <a:r>
              <a:rPr lang="en-US" b="1" dirty="0" err="1" smtClean="0"/>
              <a:t>akrobata</a:t>
            </a:r>
            <a:r>
              <a:rPr lang="en-US" dirty="0" smtClean="0"/>
              <a:t>“.</a:t>
            </a:r>
            <a:endParaRPr lang="en-US" dirty="0"/>
          </a:p>
        </p:txBody>
      </p:sp>
      <p:pic>
        <p:nvPicPr>
          <p:cNvPr id="4" name="Picture 3" descr="Porodica-akrobate-Pikaso_slika_O_92713865.jpg"/>
          <p:cNvPicPr>
            <a:picLocks noChangeAspect="1"/>
          </p:cNvPicPr>
          <p:nvPr/>
        </p:nvPicPr>
        <p:blipFill>
          <a:blip r:embed="rId2"/>
          <a:srcRect l="14035" r="14035"/>
          <a:stretch>
            <a:fillRect/>
          </a:stretch>
        </p:blipFill>
        <p:spPr>
          <a:xfrm>
            <a:off x="1285852" y="1857364"/>
            <a:ext cx="6143668" cy="4759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P</a:t>
            </a:r>
            <a:r>
              <a:rPr lang="vi-VN" dirty="0" smtClean="0"/>
              <a:t>od uticajem francuskog slikara Pola Sezana, počeo je da  slika trodimenzionalne likove. Tako je nastala prva slika koja se smatra delom kubizma, “</a:t>
            </a:r>
            <a:r>
              <a:rPr lang="vi-VN" b="1" dirty="0" smtClean="0"/>
              <a:t>Gospođice iz Avinjona”</a:t>
            </a:r>
            <a:r>
              <a:rPr lang="vi-VN" dirty="0" smtClean="0"/>
              <a:t>. Glavna odlika ove slike je da se lica gospođica istovremeno vide i spreda i iz profila.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428868"/>
            <a:ext cx="5643602" cy="430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vi-VN" dirty="0" smtClean="0"/>
              <a:t>Osim što je osnovao kubizam, ovaj veliki umetnik je dao značajan doprinos i simbolizmu i nadrealizmu, a takođe je zajedno sa Žoržom Brakom stvorio tehniku poznatu kao </a:t>
            </a:r>
            <a:r>
              <a:rPr lang="vi-VN" b="1" dirty="0" smtClean="0"/>
              <a:t>kolaž</a:t>
            </a:r>
            <a:r>
              <a:rPr lang="vi-VN" dirty="0" smtClean="0"/>
              <a:t>. Naime, godine 1911. počeo je svojim slikama da dodaje slova i komadiće novina i časopisa, i tako izmislio kolaž.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Početkom</a:t>
            </a:r>
            <a:r>
              <a:rPr lang="en-US" dirty="0" smtClean="0"/>
              <a:t> </a:t>
            </a:r>
            <a:r>
              <a:rPr lang="en-US" dirty="0" err="1" smtClean="0"/>
              <a:t>dvadesetih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,                                                    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je </a:t>
            </a:r>
            <a:r>
              <a:rPr lang="en-US" dirty="0" err="1" smtClean="0"/>
              <a:t>slikao</a:t>
            </a:r>
            <a:r>
              <a:rPr lang="en-US" dirty="0" smtClean="0"/>
              <a:t> </a:t>
            </a:r>
            <a:r>
              <a:rPr lang="en-US" dirty="0" err="1" smtClean="0"/>
              <a:t>realistične</a:t>
            </a:r>
            <a:r>
              <a:rPr lang="en-US" dirty="0" smtClean="0"/>
              <a:t>                                                     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ozbiljne</a:t>
            </a:r>
            <a:r>
              <a:rPr lang="en-US" dirty="0" smtClean="0"/>
              <a:t> </a:t>
            </a:r>
            <a:r>
              <a:rPr lang="en-US" dirty="0" err="1" smtClean="0"/>
              <a:t>prikaze</a:t>
            </a:r>
            <a:r>
              <a:rPr lang="en-US" dirty="0" smtClean="0"/>
              <a:t> u </a:t>
            </a:r>
            <a:r>
              <a:rPr lang="en-US" dirty="0" err="1" smtClean="0"/>
              <a:t>klasičnom</a:t>
            </a:r>
            <a:r>
              <a:rPr lang="en-US" dirty="0" smtClean="0"/>
              <a:t>                                                                   </a:t>
            </a:r>
            <a:r>
              <a:rPr lang="en-US" dirty="0" err="1" smtClean="0"/>
              <a:t>stilu</a:t>
            </a:r>
            <a:r>
              <a:rPr lang="en-US" dirty="0" smtClean="0"/>
              <a:t>,  a </a:t>
            </a:r>
            <a:r>
              <a:rPr lang="en-US" dirty="0" err="1" smtClean="0"/>
              <a:t>najpoznatije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                                                                              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 je                                                                             </a:t>
            </a:r>
            <a:r>
              <a:rPr lang="en-US" dirty="0" err="1" smtClean="0"/>
              <a:t>Žena</a:t>
            </a:r>
            <a:r>
              <a:rPr lang="en-US" dirty="0" smtClean="0"/>
              <a:t> u </a:t>
            </a:r>
            <a:r>
              <a:rPr lang="en-US" dirty="0" err="1" smtClean="0"/>
              <a:t>belom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zena u bel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291012"/>
            <a:ext cx="3476632" cy="42098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vi-VN" dirty="0" smtClean="0"/>
              <a:t>Od 1927. godine stvarao je dela u skladu sa nadrealizmom, koji je proistekao iz kubizma. Njegova najslavnija slika iz ovog razdoblja je “</a:t>
            </a:r>
            <a:r>
              <a:rPr lang="vi-VN" b="1" dirty="0" smtClean="0"/>
              <a:t>Gernika</a:t>
            </a:r>
            <a:r>
              <a:rPr lang="vi-VN" dirty="0" smtClean="0"/>
              <a:t>“, nastala 1937. godine. Ona prikazuje užas tokom bombardovanja grada Gernike tokom građanskog rata u Španiji i u neku ruku, predstavlja spomenik nastradalima u ratu. Boje koje vladaju su crna, bela i siva, čime je Pikaso uspeo živo da nam predstavi patnju, stradanje i surovost rata.</a:t>
            </a:r>
            <a:endParaRPr lang="en-US" dirty="0"/>
          </a:p>
        </p:txBody>
      </p:sp>
      <p:pic>
        <p:nvPicPr>
          <p:cNvPr id="4" name="Picture 3" descr="ger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876"/>
            <a:ext cx="8215370" cy="309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000108"/>
            <a:ext cx="2476504" cy="24765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8682"/>
          </a:xfrm>
        </p:spPr>
        <p:txBody>
          <a:bodyPr>
            <a:normAutofit fontScale="90000"/>
          </a:bodyPr>
          <a:lstStyle/>
          <a:p>
            <a:r>
              <a:rPr smtClean="0"/>
              <a:t>Jo</a:t>
            </a:r>
            <a:r>
              <a:rPr lang="sr-Latn-RS" dirty="0" smtClean="0"/>
              <a:t>š neke Pikasove slike</a:t>
            </a:r>
            <a:endParaRPr lang="en-US" dirty="0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857628"/>
            <a:ext cx="4286280" cy="250033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857628"/>
            <a:ext cx="1928826" cy="2571750"/>
          </a:xfrm>
          <a:prstGeom prst="rect">
            <a:avLst/>
          </a:prstGeom>
        </p:spPr>
      </p:pic>
      <p:pic>
        <p:nvPicPr>
          <p:cNvPr id="7" name="Picture 6" descr="26-slik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85728"/>
            <a:ext cx="2500312" cy="3333749"/>
          </a:xfrm>
          <a:prstGeom prst="rect">
            <a:avLst/>
          </a:prstGeom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75" y="3857628"/>
            <a:ext cx="1952625" cy="2628902"/>
          </a:xfrm>
          <a:prstGeom prst="rect">
            <a:avLst/>
          </a:prstGeom>
        </p:spPr>
      </p:pic>
      <p:pic>
        <p:nvPicPr>
          <p:cNvPr id="8" name="Picture 7" descr="https://www.biografija.org/wp-content/uploads/2018/12/supa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000108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542</Words>
  <Application>Microsoft Office PowerPoint</Application>
  <PresentationFormat>On-screen Show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Slide 1</vt:lpstr>
      <vt:lpstr>  PABLO PIKASO Rođen je 25. oktobra 1881. godine u Malagi, u Španiji, kao prvo dete u porodici. Otac mu je bio slikar, a radio je kao profesor crtanja u jednoj školi u Malagi. Pikaso je još od malih nogu počeo da usvaja od oca slikarske veštine, a kada mu je bilo 13 godina, već je bio veštiji slikar od oca. Ubrzo je izgubio volju za školom, i umesto da pohađa časove, dane je provodio crtajući. Kada se sa porodicom preselio u Barselonu 1895. godine, Pikaso, kao četrnaestogodišnjak, upisuje Akademiju lepe umetnosti.</vt:lpstr>
      <vt:lpstr>„Slikarastvo je samo drugi način da vodite dnevnik.“ – Pablo Pikaso</vt:lpstr>
      <vt:lpstr>  Stvaralaštvo</vt:lpstr>
      <vt:lpstr>Slide 5</vt:lpstr>
      <vt:lpstr>Slide 6</vt:lpstr>
      <vt:lpstr>Slide 7</vt:lpstr>
      <vt:lpstr>Slide 8</vt:lpstr>
      <vt:lpstr>Još neke Pikasove slike</vt:lpstr>
      <vt:lpstr>Zanimljivosti o Pikasu</vt:lpstr>
      <vt:lpstr>           ‚    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tanja</dc:creator>
  <cp:lastModifiedBy>tanja</cp:lastModifiedBy>
  <cp:revision>10</cp:revision>
  <dcterms:created xsi:type="dcterms:W3CDTF">2020-04-11T06:53:51Z</dcterms:created>
  <dcterms:modified xsi:type="dcterms:W3CDTF">2020-04-11T08:13:03Z</dcterms:modified>
</cp:coreProperties>
</file>